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420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69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9737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410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340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344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83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15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952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783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085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719FB-9D05-4D13-BFE3-97F86528C01E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2FA4-3146-4774-A432-A2369FA6F0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867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8648" y="518815"/>
            <a:ext cx="7772400" cy="893961"/>
          </a:xfrm>
          <a:solidFill>
            <a:srgbClr val="C00000"/>
          </a:solidFill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L’entre-deux guerres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0679" y="1700808"/>
            <a:ext cx="3152775" cy="452437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868144" y="65973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Papyrus" panose="03070502060502030205" pitchFamily="66" charset="0"/>
              </a:rPr>
              <a:t>Lala aime sa classe</a:t>
            </a:r>
            <a:endParaRPr lang="fr-FR" dirty="0">
              <a:solidFill>
                <a:schemeClr val="bg1">
                  <a:lumMod val="75000"/>
                </a:schemeClr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83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Les années folles (1919 – 1929)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4957" y="1767483"/>
            <a:ext cx="1502139" cy="11491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3068960"/>
            <a:ext cx="3657600" cy="24574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484784"/>
            <a:ext cx="2657475" cy="1714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1971129"/>
            <a:ext cx="1599826" cy="420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712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1800" dirty="0">
                <a:latin typeface="Century Gothic" panose="020B0502020202020204" pitchFamily="34" charset="0"/>
              </a:rPr>
              <a:t>Le travail à la chaîne est inauguré en 1908 aux États-Unis par Henry Ford avec la production de la Ford T, généralement considérée comme la première voiture accessible au plus grand nombre, celle qui « mit l'Amérique sur des roues </a:t>
            </a:r>
            <a:r>
              <a:rPr lang="fr-FR" sz="1800" dirty="0" smtClean="0">
                <a:latin typeface="Century Gothic" panose="020B0502020202020204" pitchFamily="34" charset="0"/>
              </a:rPr>
              <a:t>».</a:t>
            </a:r>
            <a:br>
              <a:rPr lang="fr-FR" sz="1800" dirty="0" smtClean="0">
                <a:latin typeface="Century Gothic" panose="020B0502020202020204" pitchFamily="34" charset="0"/>
              </a:rPr>
            </a:br>
            <a:r>
              <a:rPr lang="fr-FR" sz="1800" dirty="0" smtClean="0">
                <a:latin typeface="Century Gothic" panose="020B0502020202020204" pitchFamily="34" charset="0"/>
              </a:rPr>
              <a:t/>
            </a:r>
            <a:br>
              <a:rPr lang="fr-FR" sz="1800" dirty="0" smtClean="0">
                <a:latin typeface="Century Gothic" panose="020B0502020202020204" pitchFamily="34" charset="0"/>
              </a:rPr>
            </a:br>
            <a:r>
              <a:rPr lang="fr-FR" sz="1800" dirty="0">
                <a:latin typeface="Century Gothic" panose="020B0502020202020204" pitchFamily="34" charset="0"/>
              </a:rPr>
              <a:t>En France, c'est André Citroën qui met en place le travail à la </a:t>
            </a:r>
            <a:r>
              <a:rPr lang="fr-FR" sz="1800" dirty="0" smtClean="0">
                <a:latin typeface="Century Gothic" panose="020B0502020202020204" pitchFamily="34" charset="0"/>
              </a:rPr>
              <a:t>chaîne</a:t>
            </a:r>
            <a:r>
              <a:rPr lang="fr-FR" sz="1800" dirty="0">
                <a:latin typeface="Century Gothic" panose="020B0502020202020204" pitchFamily="34" charset="0"/>
              </a:rPr>
              <a:t>, en 1921, en suivant les principes de son homologue américain.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933950"/>
            <a:ext cx="5981700" cy="1924050"/>
          </a:xfr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78333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Le travail à la chaîne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102444"/>
            <a:ext cx="2500313" cy="18383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102444"/>
            <a:ext cx="2977356" cy="178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981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294" y="1776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 jeudi noir et la crise de 1929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536" y="2492897"/>
            <a:ext cx="8964488" cy="43651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u="sng" dirty="0" smtClean="0">
                <a:latin typeface="Century Gothic" panose="020B0502020202020204" pitchFamily="34" charset="0"/>
              </a:rPr>
              <a:t>Comment </a:t>
            </a:r>
            <a:r>
              <a:rPr lang="fr-FR" u="sng" dirty="0">
                <a:latin typeface="Century Gothic" panose="020B0502020202020204" pitchFamily="34" charset="0"/>
              </a:rPr>
              <a:t>expliquer le déclenchement de cette crise aux États-Unis ?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Le prix des récoltes baisse alors que le coût des machines agricoles continue d'augmenter.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La population a pris l'habitude de vivre à crédit. La consommation augmente mais les crédits doivent finir par être remboursés et cela devient parfois difficile.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Les foyers sont bien équipés en électroménager et en voitures par exemple mais le marché commence à saturer et les produits ne trouvent plus d'acheteurs.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On assiste à une frénésie boursière (le krach du 24 octobre 1929 ou jeudi noir). Certains actionnaires  veulent faire du profit en vendant des actions en grande quantité : des millions d'actions ne trouvent pas d'acheteurs. Des actionnaires ne peuvent plus payer les actions achetées à crédit et deviennent ruinés.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Des banques font faillite, elles augmentent leurs taux d'intérêt pour pouvoir rester en place mais la conséquence est que la baisse de la consommation s'accentue.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9552" y="1268760"/>
            <a:ext cx="8208912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Century Gothic" panose="020B0502020202020204" pitchFamily="34" charset="0"/>
              </a:rPr>
              <a:t>Le </a:t>
            </a:r>
            <a:r>
              <a:rPr lang="fr-FR" sz="1400" b="1" dirty="0">
                <a:latin typeface="Century Gothic" panose="020B0502020202020204" pitchFamily="34" charset="0"/>
              </a:rPr>
              <a:t>krach de 1929</a:t>
            </a:r>
            <a:r>
              <a:rPr lang="fr-FR" sz="1400" dirty="0">
                <a:latin typeface="Century Gothic" panose="020B0502020202020204" pitchFamily="34" charset="0"/>
              </a:rPr>
              <a:t> est une crise boursière qui se déroula à </a:t>
            </a:r>
            <a:r>
              <a:rPr lang="fr-FR" sz="1400" dirty="0" smtClean="0">
                <a:latin typeface="Century Gothic" panose="020B0502020202020204" pitchFamily="34" charset="0"/>
              </a:rPr>
              <a:t>la Bourse de New York</a:t>
            </a:r>
            <a:r>
              <a:rPr lang="fr-FR" sz="1400" dirty="0">
                <a:latin typeface="Century Gothic" panose="020B0502020202020204" pitchFamily="34" charset="0"/>
              </a:rPr>
              <a:t> entre le jeudi 24 octobre et le </a:t>
            </a:r>
            <a:r>
              <a:rPr lang="fr-FR" sz="1400" dirty="0" smtClean="0">
                <a:latin typeface="Century Gothic" panose="020B0502020202020204" pitchFamily="34" charset="0"/>
              </a:rPr>
              <a:t>mardi 29 octobre 1929. Cet </a:t>
            </a:r>
            <a:r>
              <a:rPr lang="fr-FR" sz="1400" dirty="0">
                <a:latin typeface="Century Gothic" panose="020B0502020202020204" pitchFamily="34" charset="0"/>
              </a:rPr>
              <a:t>événement, le plus célèbre </a:t>
            </a:r>
            <a:r>
              <a:rPr lang="fr-FR" sz="1400" dirty="0" smtClean="0">
                <a:latin typeface="Century Gothic" panose="020B0502020202020204" pitchFamily="34" charset="0"/>
              </a:rPr>
              <a:t>de l’histoire boursière </a:t>
            </a:r>
            <a:r>
              <a:rPr lang="fr-FR" sz="1400" dirty="0">
                <a:latin typeface="Century Gothic" panose="020B0502020202020204" pitchFamily="34" charset="0"/>
              </a:rPr>
              <a:t>marque le début de </a:t>
            </a:r>
            <a:r>
              <a:rPr lang="fr-FR" sz="1400" dirty="0" smtClean="0">
                <a:latin typeface="Century Gothic" panose="020B0502020202020204" pitchFamily="34" charset="0"/>
              </a:rPr>
              <a:t>la Grande Dépression, </a:t>
            </a:r>
            <a:r>
              <a:rPr lang="fr-FR" sz="1400" dirty="0">
                <a:latin typeface="Century Gothic" panose="020B0502020202020204" pitchFamily="34" charset="0"/>
              </a:rPr>
              <a:t>la plus </a:t>
            </a:r>
            <a:r>
              <a:rPr lang="fr-FR" sz="1400" dirty="0" smtClean="0">
                <a:latin typeface="Century Gothic" panose="020B0502020202020204" pitchFamily="34" charset="0"/>
              </a:rPr>
              <a:t>grande crise économique</a:t>
            </a:r>
            <a:r>
              <a:rPr lang="fr-FR" sz="1400" dirty="0">
                <a:latin typeface="Century Gothic" panose="020B0502020202020204" pitchFamily="34" charset="0"/>
              </a:rPr>
              <a:t> du </a:t>
            </a:r>
            <a:r>
              <a:rPr lang="fr-FR" sz="1400" cap="small" dirty="0" err="1">
                <a:latin typeface="Century Gothic" panose="020B0502020202020204" pitchFamily="34" charset="0"/>
              </a:rPr>
              <a:t>xx</a:t>
            </a:r>
            <a:r>
              <a:rPr lang="fr-FR" sz="1400" baseline="30000" dirty="0" err="1">
                <a:latin typeface="Century Gothic" panose="020B0502020202020204" pitchFamily="34" charset="0"/>
              </a:rPr>
              <a:t>e</a:t>
            </a:r>
            <a:r>
              <a:rPr lang="fr-FR" sz="1400" dirty="0">
                <a:latin typeface="Century Gothic" panose="020B0502020202020204" pitchFamily="34" charset="0"/>
              </a:rPr>
              <a:t> </a:t>
            </a:r>
            <a:r>
              <a:rPr lang="fr-FR" sz="1400" dirty="0" smtClean="0">
                <a:latin typeface="Century Gothic" panose="020B0502020202020204" pitchFamily="34" charset="0"/>
              </a:rPr>
              <a:t>siècle</a:t>
            </a:r>
            <a:r>
              <a:rPr lang="fr-FR" sz="1400" dirty="0">
                <a:latin typeface="Century Gothic" panose="020B0502020202020204" pitchFamily="34" charset="0"/>
              </a:rPr>
              <a:t> </a:t>
            </a:r>
            <a:r>
              <a:rPr lang="fr-FR" sz="1400" dirty="0" smtClean="0">
                <a:latin typeface="Century Gothic" panose="020B0502020202020204" pitchFamily="34" charset="0"/>
              </a:rPr>
              <a:t>(le chômage </a:t>
            </a:r>
            <a:r>
              <a:rPr lang="fr-FR" sz="1400" dirty="0">
                <a:latin typeface="Century Gothic" panose="020B0502020202020204" pitchFamily="34" charset="0"/>
              </a:rPr>
              <a:t>et la pauvreté </a:t>
            </a:r>
            <a:r>
              <a:rPr lang="fr-FR" sz="1400" dirty="0" smtClean="0">
                <a:latin typeface="Century Gothic" panose="020B0502020202020204" pitchFamily="34" charset="0"/>
              </a:rPr>
              <a:t>explosent). </a:t>
            </a:r>
            <a:endParaRPr lang="fr-FR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16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693962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entury Gothic" panose="020B0502020202020204" pitchFamily="34" charset="0"/>
              </a:rPr>
              <a:t>Les difficultés provoquées par la Première Guerre mondiale et les conditions de paix ont poussé certains pays européens à tourner le dos à la démocratie et à devenir des dictatures.</a:t>
            </a:r>
          </a:p>
          <a:p>
            <a:r>
              <a:rPr lang="fr-FR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fr-FR" dirty="0" smtClean="0">
                <a:latin typeface="Century Gothic" panose="020B0502020202020204" pitchFamily="34" charset="0"/>
              </a:rPr>
              <a:t>Ce fut le cas avec :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Century Gothic" panose="020B0502020202020204" pitchFamily="34" charset="0"/>
              </a:rPr>
              <a:t>la Russie avec Joseph Staline et le </a:t>
            </a:r>
            <a:r>
              <a:rPr lang="fr-FR" b="1" dirty="0" smtClean="0">
                <a:latin typeface="Century Gothic" panose="020B0502020202020204" pitchFamily="34" charset="0"/>
              </a:rPr>
              <a:t>parti communiste</a:t>
            </a:r>
            <a:r>
              <a:rPr lang="fr-FR" dirty="0" smtClean="0">
                <a:latin typeface="Century Gothic" panose="020B0502020202020204" pitchFamily="34" charset="0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Century Gothic" panose="020B0502020202020204" pitchFamily="34" charset="0"/>
              </a:rPr>
              <a:t>l’Allemagne avec Adolf Hitler et le </a:t>
            </a:r>
            <a:r>
              <a:rPr lang="fr-FR" b="1" dirty="0" smtClean="0">
                <a:latin typeface="Century Gothic" panose="020B0502020202020204" pitchFamily="34" charset="0"/>
              </a:rPr>
              <a:t>parti nazi</a:t>
            </a:r>
            <a:r>
              <a:rPr lang="fr-FR" dirty="0" smtClean="0">
                <a:latin typeface="Century Gothic" panose="020B0502020202020204" pitchFamily="34" charset="0"/>
              </a:rPr>
              <a:t>,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Century Gothic" panose="020B0502020202020204" pitchFamily="34" charset="0"/>
              </a:rPr>
              <a:t>l’Italie avec </a:t>
            </a:r>
            <a:r>
              <a:rPr lang="fr-FR" dirty="0" err="1" smtClean="0">
                <a:latin typeface="Century Gothic" panose="020B0502020202020204" pitchFamily="34" charset="0"/>
              </a:rPr>
              <a:t>Bénito</a:t>
            </a:r>
            <a:r>
              <a:rPr lang="fr-FR" dirty="0" smtClean="0">
                <a:latin typeface="Century Gothic" panose="020B0502020202020204" pitchFamily="34" charset="0"/>
              </a:rPr>
              <a:t> Mussolini et le </a:t>
            </a:r>
            <a:r>
              <a:rPr lang="fr-FR" b="1" dirty="0" smtClean="0">
                <a:latin typeface="Century Gothic" panose="020B0502020202020204" pitchFamily="34" charset="0"/>
              </a:rPr>
              <a:t>parti fasciste</a:t>
            </a:r>
            <a:r>
              <a:rPr lang="fr-FR" dirty="0" smtClean="0">
                <a:latin typeface="Century Gothic" panose="020B0502020202020204" pitchFamily="34" charset="0"/>
              </a:rPr>
              <a:t>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Les dictatures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4374154"/>
            <a:ext cx="1420600" cy="198884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9810" y="4336644"/>
            <a:ext cx="1523502" cy="20235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2891" y="4305242"/>
            <a:ext cx="1417445" cy="19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536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Staline et le communisme</a:t>
            </a:r>
            <a:endParaRPr lang="fr-FR" u="sng" dirty="0"/>
          </a:p>
        </p:txBody>
      </p:sp>
      <p:sp>
        <p:nvSpPr>
          <p:cNvPr id="4" name="Rectangle 3"/>
          <p:cNvSpPr/>
          <p:nvPr/>
        </p:nvSpPr>
        <p:spPr>
          <a:xfrm>
            <a:off x="645840" y="162880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Century Gothic" panose="020B0502020202020204" pitchFamily="34" charset="0"/>
              </a:rPr>
              <a:t>Lassés par les combats et l’autorité des tsars (empereurs), les communistes organisèrent une révolution en Russie en 1917. </a:t>
            </a:r>
          </a:p>
          <a:p>
            <a:r>
              <a:rPr lang="fr-FR" sz="2400" dirty="0" smtClean="0">
                <a:latin typeface="Century Gothic" panose="020B0502020202020204" pitchFamily="34" charset="0"/>
              </a:rPr>
              <a:t>Staline imposa bientôt une dictature personnelle et un régime de terreur, et envoya les opposants dans des camps de travail : le « Goulag ».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45487">
            <a:off x="1542891" y="4305242"/>
            <a:ext cx="1417445" cy="19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008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L’antisémitisme d’Hitler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64689"/>
            <a:ext cx="8229600" cy="2848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Hitler estimait que les Allemands appartenaient à une race supérieure qui devait dominer le monde. </a:t>
            </a:r>
          </a:p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Les Juifs, considérés comme des êtres inférieurs, étaient persécutés par le régime : ils étaient renvoyés de leurs emplois, leurs magasins étaient boycottés ou saccagés et de nombreux lieux publics leurs étaient interdits. </a:t>
            </a:r>
          </a:p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À partir de 1935, les Juifs doivent porter une étoile jaune pour être identifiés. </a:t>
            </a:r>
            <a:endParaRPr lang="fr-FR" sz="2000" dirty="0">
              <a:latin typeface="Century Gothic" panose="020B0502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4653136"/>
            <a:ext cx="1523502" cy="202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258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Mussolini et le parti fasciste</a:t>
            </a:r>
            <a:endParaRPr lang="fr-FR" u="sng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83568" y="2276872"/>
            <a:ext cx="7848872" cy="19091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Entre 1922 et 1926, Mussolini (le Duce) installe en Italie un régime politique où le pouvoir appartient au seul parti fasciste.</a:t>
            </a:r>
          </a:p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 C’est un parti autoritaire, nationaliste et militariste qui a recours à la violence et ne croit pas à l'égalité des êtres humains.</a:t>
            </a:r>
            <a:endParaRPr lang="fr-FR" sz="2000" dirty="0">
              <a:latin typeface="Century Gothic" panose="020B0502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680" y="4456353"/>
            <a:ext cx="142060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778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 Front populaire (1936-1939)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7870" y="1556792"/>
            <a:ext cx="7848872" cy="1909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En France, la situation économique ne s’améliore pas : les prix augmentent et le chômage ne diminue pas. Inquiète et mécontente, une partie de la population se met à soutenir des mouvements d’extrême droite qui envisagent de renverser la République pour instaurer un régime fort. </a:t>
            </a:r>
            <a:br>
              <a:rPr lang="fr-FR" sz="1600" dirty="0">
                <a:latin typeface="Century Gothic" panose="020B0502020202020204" pitchFamily="34" charset="0"/>
              </a:rPr>
            </a:br>
            <a:r>
              <a:rPr lang="fr-FR" sz="1600" dirty="0">
                <a:latin typeface="Century Gothic" panose="020B0502020202020204" pitchFamily="34" charset="0"/>
              </a:rPr>
              <a:t/>
            </a:r>
            <a:br>
              <a:rPr lang="fr-FR" sz="1600" dirty="0">
                <a:latin typeface="Century Gothic" panose="020B0502020202020204" pitchFamily="34" charset="0"/>
              </a:rPr>
            </a:br>
            <a:r>
              <a:rPr lang="fr-FR" sz="1600" dirty="0">
                <a:latin typeface="Century Gothic" panose="020B0502020202020204" pitchFamily="34" charset="0"/>
              </a:rPr>
              <a:t>Face à cela, les socialistes et les syndicats s’unissent et constituent un « Front Populaire » qui remporte les élections législatives en 1936. Le gouvernement dirigé par Léon Blum, prend alors d’importantes mesures sociales :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Augmentation générale des salaires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Limitation de la semaine de travail à 40 heures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Instauration de deux semaines de congés payés par an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Prolongation de l’âge de la scolarité obligatoire jusqu’à 14 ans. 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1" y="3683779"/>
            <a:ext cx="2051720" cy="283588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4803133"/>
            <a:ext cx="3210731" cy="205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3842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256</Words>
  <Application>Microsoft Office PowerPoint</Application>
  <PresentationFormat>Affichage à l'écran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L’entre-deux guerres</vt:lpstr>
      <vt:lpstr>Les années folles (1919 – 1929)</vt:lpstr>
      <vt:lpstr>Le travail à la chaîne est inauguré en 1908 aux États-Unis par Henry Ford avec la production de la Ford T, généralement considérée comme la première voiture accessible au plus grand nombre, celle qui « mit l'Amérique sur des roues ».  En France, c'est André Citroën qui met en place le travail à la chaîne, en 1921, en suivant les principes de son homologue américain.</vt:lpstr>
      <vt:lpstr>Le jeudi noir et la crise de 1929</vt:lpstr>
      <vt:lpstr>Les dictatures</vt:lpstr>
      <vt:lpstr>Staline et le communisme</vt:lpstr>
      <vt:lpstr>L’antisémitisme d’Hitler</vt:lpstr>
      <vt:lpstr>Mussolini et le parti fasciste</vt:lpstr>
      <vt:lpstr>Le Front populaire (1936-1939)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L’entre-deux guerres</dc:title>
  <dc:creator>enseignant</dc:creator>
  <cp:lastModifiedBy>User</cp:lastModifiedBy>
  <cp:revision>11</cp:revision>
  <dcterms:created xsi:type="dcterms:W3CDTF">2016-04-12T20:28:53Z</dcterms:created>
  <dcterms:modified xsi:type="dcterms:W3CDTF">2020-05-04T10:04:29Z</dcterms:modified>
</cp:coreProperties>
</file>