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</p:sldIdLst>
  <p:sldSz cx="9144000" cy="6858000" type="screen4x3"/>
  <p:notesSz cx="6864350" cy="99964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 userDrawn="1"/>
        </p:nvGrpSpPr>
        <p:grpSpPr>
          <a:xfrm>
            <a:off x="0" y="-9710"/>
            <a:ext cx="9144000" cy="6844858"/>
            <a:chOff x="0" y="-9710"/>
            <a:chExt cx="9144000" cy="6844858"/>
          </a:xfrm>
        </p:grpSpPr>
        <p:sp>
          <p:nvSpPr>
            <p:cNvPr id="8" name="Arrondir un rectangle avec un coin du même côté 7"/>
            <p:cNvSpPr/>
            <p:nvPr userDrawn="1"/>
          </p:nvSpPr>
          <p:spPr>
            <a:xfrm>
              <a:off x="0" y="-3160"/>
              <a:ext cx="9144000" cy="850900"/>
            </a:xfrm>
            <a:prstGeom prst="round2Same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0" y="853448"/>
              <a:ext cx="9144000" cy="5981700"/>
            </a:xfrm>
            <a:prstGeom prst="rect">
              <a:avLst/>
            </a:prstGeom>
            <a:noFill/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cxnSp>
          <p:nvCxnSpPr>
            <p:cNvPr id="10" name="Connecteur droit 9"/>
            <p:cNvCxnSpPr/>
            <p:nvPr userDrawn="1"/>
          </p:nvCxnSpPr>
          <p:spPr>
            <a:xfrm rot="5400000">
              <a:off x="827632" y="422290"/>
              <a:ext cx="864000" cy="0"/>
            </a:xfrm>
            <a:prstGeom prst="line">
              <a:avLst/>
            </a:prstGeom>
            <a:ln w="571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65E53-474C-4905-8961-9B6233923F09}" type="datetimeFigureOut">
              <a:rPr lang="fr-FR" smtClean="0"/>
              <a:pPr/>
              <a:t>08/04/2018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B9EB4-99B5-4678-8D71-EA3673E74D5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latin typeface="Comic Sans MS" panose="030F0702030302020204" pitchFamily="66" charset="0"/>
                </a:rPr>
                <a:t>C </a:t>
              </a:r>
              <a:r>
                <a:rPr lang="fr-FR" sz="3600" dirty="0">
                  <a:latin typeface="Comic Sans MS" panose="030F0702030302020204" pitchFamily="66" charset="0"/>
                </a:rPr>
                <a:t>4</a:t>
              </a:r>
              <a:endParaRPr lang="fr-FR" sz="3600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51520" y="90872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dirty="0" smtClean="0">
              <a:latin typeface="Comic Sans MS" pitchFamily="66" charset="0"/>
            </a:endParaRPr>
          </a:p>
          <a:p>
            <a:pPr algn="ctr"/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8132" y="-88"/>
            <a:ext cx="7992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latin typeface="Comic Sans MS" pitchFamily="66" charset="0"/>
              </a:rPr>
              <a:t>Conjuguer </a:t>
            </a:r>
            <a:r>
              <a:rPr lang="fr-FR" sz="2400" b="1" u="sng" dirty="0" smtClean="0">
                <a:latin typeface="Comic Sans MS" pitchFamily="66" charset="0"/>
              </a:rPr>
              <a:t>des verbes </a:t>
            </a:r>
            <a:r>
              <a:rPr lang="fr-FR" sz="2400" b="1" u="sng" dirty="0" smtClean="0">
                <a:latin typeface="Comic Sans MS" pitchFamily="66" charset="0"/>
              </a:rPr>
              <a:t>au </a:t>
            </a:r>
            <a:r>
              <a:rPr lang="fr-FR" sz="2400" b="1" u="sng" dirty="0" smtClean="0">
                <a:latin typeface="Comic Sans MS" pitchFamily="66" charset="0"/>
              </a:rPr>
              <a:t>présent </a:t>
            </a:r>
            <a:r>
              <a:rPr lang="fr-FR" sz="2400" b="1" u="sng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fr-FR" sz="2400" b="1" u="sng" dirty="0">
                <a:latin typeface="Comic Sans MS" pitchFamily="66" charset="0"/>
              </a:rPr>
              <a:t>r</a:t>
            </a:r>
            <a:r>
              <a:rPr lang="fr-FR" sz="2400" b="1" u="sng" dirty="0" smtClean="0">
                <a:latin typeface="Comic Sans MS" pitchFamily="66" charset="0"/>
              </a:rPr>
              <a:t>égularité </a:t>
            </a:r>
            <a:r>
              <a:rPr lang="fr-FR" sz="2400" b="1" u="sng" dirty="0" smtClean="0">
                <a:latin typeface="Comic Sans MS" pitchFamily="66" charset="0"/>
              </a:rPr>
              <a:t>avec </a:t>
            </a:r>
            <a:r>
              <a:rPr lang="fr-FR" sz="2400" b="1" u="sng" dirty="0" smtClean="0">
                <a:latin typeface="Comic Sans MS" pitchFamily="66" charset="0"/>
              </a:rPr>
              <a:t>nous et vous</a:t>
            </a:r>
            <a:endParaRPr lang="fr-FR" sz="2400" b="1" u="sng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95248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Comic Sans MS" pitchFamily="66" charset="0"/>
              </a:rPr>
              <a:t>Au présent, presque tous les verbes conjugués avec </a:t>
            </a:r>
            <a:r>
              <a:rPr lang="fr-FR" sz="2200" b="1" dirty="0" smtClean="0">
                <a:latin typeface="Comic Sans MS" pitchFamily="66" charset="0"/>
              </a:rPr>
              <a:t>nous</a:t>
            </a:r>
            <a:r>
              <a:rPr lang="fr-FR" sz="2200" dirty="0" smtClean="0">
                <a:latin typeface="Comic Sans MS" pitchFamily="66" charset="0"/>
              </a:rPr>
              <a:t> se terminent par « </a:t>
            </a:r>
            <a:r>
              <a:rPr lang="fr-FR" sz="2200" b="1" dirty="0" err="1" smtClean="0">
                <a:latin typeface="Comic Sans MS" pitchFamily="66" charset="0"/>
              </a:rPr>
              <a:t>ons</a:t>
            </a:r>
            <a:r>
              <a:rPr lang="fr-FR" sz="2200" dirty="0" smtClean="0">
                <a:latin typeface="Comic Sans MS" pitchFamily="66" charset="0"/>
              </a:rPr>
              <a:t> ».</a:t>
            </a:r>
            <a:endParaRPr lang="fr-FR" sz="2200" dirty="0" smtClean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Comic Sans MS" pitchFamily="66" charset="0"/>
              </a:rPr>
              <a:t>Presque tous </a:t>
            </a:r>
            <a:r>
              <a:rPr lang="fr-FR" sz="2200" dirty="0">
                <a:latin typeface="Comic Sans MS" pitchFamily="66" charset="0"/>
              </a:rPr>
              <a:t>les verbes conjugués avec </a:t>
            </a:r>
            <a:r>
              <a:rPr lang="fr-FR" sz="2200" b="1" dirty="0" smtClean="0">
                <a:latin typeface="Comic Sans MS" pitchFamily="66" charset="0"/>
              </a:rPr>
              <a:t>vous</a:t>
            </a:r>
            <a:r>
              <a:rPr lang="fr-FR" sz="2200" dirty="0" smtClean="0">
                <a:latin typeface="Comic Sans MS" pitchFamily="66" charset="0"/>
              </a:rPr>
              <a:t> </a:t>
            </a:r>
            <a:r>
              <a:rPr lang="fr-FR" sz="2200" dirty="0">
                <a:latin typeface="Comic Sans MS" pitchFamily="66" charset="0"/>
              </a:rPr>
              <a:t>se terminent par « </a:t>
            </a:r>
            <a:r>
              <a:rPr lang="fr-FR" sz="2200" b="1" dirty="0" err="1" smtClean="0">
                <a:latin typeface="Comic Sans MS" pitchFamily="66" charset="0"/>
              </a:rPr>
              <a:t>ez</a:t>
            </a:r>
            <a:r>
              <a:rPr lang="fr-FR" sz="2200" dirty="0">
                <a:latin typeface="Comic Sans MS" pitchFamily="66" charset="0"/>
              </a:rPr>
              <a:t> </a:t>
            </a:r>
            <a:r>
              <a:rPr lang="fr-FR" sz="2200" dirty="0" smtClean="0">
                <a:latin typeface="Comic Sans MS" pitchFamily="66" charset="0"/>
              </a:rPr>
              <a:t>».</a:t>
            </a:r>
            <a:endParaRPr lang="fr-FR" sz="2200" dirty="0">
              <a:latin typeface="Comic Sans MS" pitchFamily="66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606057"/>
              </p:ext>
            </p:extLst>
          </p:nvPr>
        </p:nvGraphicFramePr>
        <p:xfrm>
          <a:off x="1342564" y="3041860"/>
          <a:ext cx="662226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55"/>
                <a:gridCol w="1938422"/>
                <a:gridCol w="1944216"/>
                <a:gridCol w="1512168"/>
              </a:tblGrid>
              <a:tr h="370840">
                <a:tc>
                  <a:txBody>
                    <a:bodyPr/>
                    <a:lstStyle/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REGARDER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DEMANDER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JOUER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regard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demand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jou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regard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demand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jou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1652074"/>
              </p:ext>
            </p:extLst>
          </p:nvPr>
        </p:nvGraphicFramePr>
        <p:xfrm>
          <a:off x="1342564" y="4941168"/>
          <a:ext cx="662717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55"/>
                <a:gridCol w="1967230"/>
                <a:gridCol w="1908493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VOULOIR</a:t>
                      </a:r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POUVOIR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VENIR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voul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pouv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ven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voul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pouv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ven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97713"/>
            <a:ext cx="515259" cy="6334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085184"/>
            <a:ext cx="515259" cy="6334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114" y="3103441"/>
            <a:ext cx="490778" cy="50024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58" y="3103831"/>
            <a:ext cx="490778" cy="50024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542" y="3103831"/>
            <a:ext cx="490778" cy="50024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152" y="4989297"/>
            <a:ext cx="490778" cy="50024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396" y="4989687"/>
            <a:ext cx="490778" cy="50024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80" y="4989687"/>
            <a:ext cx="490778" cy="50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81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e 5"/>
          <p:cNvGrpSpPr/>
          <p:nvPr/>
        </p:nvGrpSpPr>
        <p:grpSpPr>
          <a:xfrm>
            <a:off x="143508" y="116632"/>
            <a:ext cx="8856984" cy="646331"/>
            <a:chOff x="107504" y="116632"/>
            <a:chExt cx="8856984" cy="646331"/>
          </a:xfrm>
        </p:grpSpPr>
        <p:sp>
          <p:nvSpPr>
            <p:cNvPr id="9" name="ZoneTexte 8"/>
            <p:cNvSpPr txBox="1"/>
            <p:nvPr/>
          </p:nvSpPr>
          <p:spPr>
            <a:xfrm>
              <a:off x="107504" y="116632"/>
              <a:ext cx="100811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3600" dirty="0">
                  <a:latin typeface="Comic Sans MS" panose="030F0702030302020204" pitchFamily="66" charset="0"/>
                </a:rPr>
                <a:t>C </a:t>
              </a:r>
              <a:r>
                <a:rPr lang="fr-FR" sz="3600" dirty="0">
                  <a:latin typeface="Comic Sans MS" panose="030F0702030302020204" pitchFamily="66" charset="0"/>
                </a:rPr>
                <a:t>4</a:t>
              </a:r>
              <a:endParaRPr lang="fr-FR" sz="3600" dirty="0">
                <a:latin typeface="Comic Sans MS" panose="030F0702030302020204" pitchFamily="66" charset="0"/>
              </a:endParaRPr>
            </a:p>
          </p:txBody>
        </p:sp>
        <p:sp>
          <p:nvSpPr>
            <p:cNvPr id="10" name="ZoneTexte 9"/>
            <p:cNvSpPr txBox="1"/>
            <p:nvPr/>
          </p:nvSpPr>
          <p:spPr>
            <a:xfrm>
              <a:off x="1331640" y="116632"/>
              <a:ext cx="763284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fr-FR" sz="3600" dirty="0">
                <a:latin typeface="Arial Rounded MT Bold" pitchFamily="34" charset="0"/>
              </a:endParaRPr>
            </a:p>
          </p:txBody>
        </p:sp>
      </p:grpSp>
      <p:sp>
        <p:nvSpPr>
          <p:cNvPr id="11" name="ZoneTexte 10"/>
          <p:cNvSpPr txBox="1"/>
          <p:nvPr/>
        </p:nvSpPr>
        <p:spPr>
          <a:xfrm>
            <a:off x="251520" y="908720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2400" dirty="0" smtClean="0">
              <a:latin typeface="Comic Sans MS" pitchFamily="66" charset="0"/>
            </a:endParaRPr>
          </a:p>
          <a:p>
            <a:pPr algn="ctr"/>
            <a:endParaRPr lang="fr-FR" sz="2400" dirty="0">
              <a:latin typeface="Comic Sans MS" pitchFamily="66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188132" y="-88"/>
            <a:ext cx="79923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u="sng" dirty="0" smtClean="0">
                <a:latin typeface="Comic Sans MS" pitchFamily="66" charset="0"/>
              </a:rPr>
              <a:t>Conjuguer </a:t>
            </a:r>
            <a:r>
              <a:rPr lang="fr-FR" sz="2400" b="1" u="sng" dirty="0" smtClean="0">
                <a:latin typeface="Comic Sans MS" pitchFamily="66" charset="0"/>
              </a:rPr>
              <a:t>des verbes </a:t>
            </a:r>
            <a:r>
              <a:rPr lang="fr-FR" sz="2400" b="1" u="sng" dirty="0" smtClean="0">
                <a:latin typeface="Comic Sans MS" pitchFamily="66" charset="0"/>
              </a:rPr>
              <a:t>au </a:t>
            </a:r>
            <a:r>
              <a:rPr lang="fr-FR" sz="2400" b="1" u="sng" dirty="0" smtClean="0">
                <a:latin typeface="Comic Sans MS" pitchFamily="66" charset="0"/>
              </a:rPr>
              <a:t>présent </a:t>
            </a:r>
            <a:r>
              <a:rPr lang="fr-FR" sz="2400" b="1" u="sng" dirty="0" smtClean="0">
                <a:latin typeface="Comic Sans MS" pitchFamily="66" charset="0"/>
              </a:rPr>
              <a:t>:</a:t>
            </a:r>
          </a:p>
          <a:p>
            <a:pPr algn="ctr"/>
            <a:r>
              <a:rPr lang="fr-FR" sz="2400" b="1" u="sng" dirty="0">
                <a:latin typeface="Comic Sans MS" pitchFamily="66" charset="0"/>
              </a:rPr>
              <a:t>r</a:t>
            </a:r>
            <a:r>
              <a:rPr lang="fr-FR" sz="2400" b="1" u="sng" dirty="0" smtClean="0">
                <a:latin typeface="Comic Sans MS" pitchFamily="66" charset="0"/>
              </a:rPr>
              <a:t>égularité </a:t>
            </a:r>
            <a:r>
              <a:rPr lang="fr-FR" sz="2400" b="1" u="sng" dirty="0" smtClean="0">
                <a:latin typeface="Comic Sans MS" pitchFamily="66" charset="0"/>
              </a:rPr>
              <a:t>avec </a:t>
            </a:r>
            <a:r>
              <a:rPr lang="fr-FR" sz="2400" b="1" u="sng" dirty="0" smtClean="0">
                <a:latin typeface="Comic Sans MS" pitchFamily="66" charset="0"/>
              </a:rPr>
              <a:t>nous et vous</a:t>
            </a:r>
            <a:endParaRPr lang="fr-FR" sz="2400" b="1" u="sng" dirty="0">
              <a:latin typeface="Comic Sans MS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0" y="95248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Comic Sans MS" pitchFamily="66" charset="0"/>
              </a:rPr>
              <a:t>Au présent, presque tous les verbes conjugués avec </a:t>
            </a:r>
            <a:r>
              <a:rPr lang="fr-FR" sz="2200" b="1" dirty="0" smtClean="0">
                <a:latin typeface="Comic Sans MS" pitchFamily="66" charset="0"/>
              </a:rPr>
              <a:t>nous</a:t>
            </a:r>
            <a:r>
              <a:rPr lang="fr-FR" sz="2200" dirty="0" smtClean="0">
                <a:latin typeface="Comic Sans MS" pitchFamily="66" charset="0"/>
              </a:rPr>
              <a:t> se terminent par « </a:t>
            </a:r>
            <a:r>
              <a:rPr lang="fr-FR" sz="2200" b="1" dirty="0" err="1" smtClean="0">
                <a:latin typeface="Comic Sans MS" pitchFamily="66" charset="0"/>
              </a:rPr>
              <a:t>ons</a:t>
            </a:r>
            <a:r>
              <a:rPr lang="fr-FR" sz="2200" dirty="0" smtClean="0">
                <a:latin typeface="Comic Sans MS" pitchFamily="66" charset="0"/>
              </a:rPr>
              <a:t> ».</a:t>
            </a:r>
            <a:endParaRPr lang="fr-FR" sz="2200" dirty="0" smtClean="0">
              <a:latin typeface="Comic Sans MS" pitchFamily="66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200" dirty="0" smtClean="0">
                <a:latin typeface="Comic Sans MS" pitchFamily="66" charset="0"/>
              </a:rPr>
              <a:t>Presque tous </a:t>
            </a:r>
            <a:r>
              <a:rPr lang="fr-FR" sz="2200" dirty="0">
                <a:latin typeface="Comic Sans MS" pitchFamily="66" charset="0"/>
              </a:rPr>
              <a:t>les verbes conjugués avec </a:t>
            </a:r>
            <a:r>
              <a:rPr lang="fr-FR" sz="2200" b="1" dirty="0" smtClean="0">
                <a:latin typeface="Comic Sans MS" pitchFamily="66" charset="0"/>
              </a:rPr>
              <a:t>vous</a:t>
            </a:r>
            <a:r>
              <a:rPr lang="fr-FR" sz="2200" dirty="0" smtClean="0">
                <a:latin typeface="Comic Sans MS" pitchFamily="66" charset="0"/>
              </a:rPr>
              <a:t> </a:t>
            </a:r>
            <a:r>
              <a:rPr lang="fr-FR" sz="2200" dirty="0">
                <a:latin typeface="Comic Sans MS" pitchFamily="66" charset="0"/>
              </a:rPr>
              <a:t>se terminent par « </a:t>
            </a:r>
            <a:r>
              <a:rPr lang="fr-FR" sz="2200" b="1" dirty="0" err="1" smtClean="0">
                <a:latin typeface="Comic Sans MS" pitchFamily="66" charset="0"/>
              </a:rPr>
              <a:t>ez</a:t>
            </a:r>
            <a:r>
              <a:rPr lang="fr-FR" sz="2200" dirty="0">
                <a:latin typeface="Comic Sans MS" pitchFamily="66" charset="0"/>
              </a:rPr>
              <a:t> </a:t>
            </a:r>
            <a:r>
              <a:rPr lang="fr-FR" sz="2200" dirty="0" smtClean="0">
                <a:latin typeface="Comic Sans MS" pitchFamily="66" charset="0"/>
              </a:rPr>
              <a:t>».</a:t>
            </a:r>
            <a:endParaRPr lang="fr-FR" sz="2200" dirty="0">
              <a:latin typeface="Comic Sans MS" pitchFamily="66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1342564" y="3041860"/>
          <a:ext cx="6622261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55"/>
                <a:gridCol w="1938422"/>
                <a:gridCol w="1944216"/>
                <a:gridCol w="1512168"/>
              </a:tblGrid>
              <a:tr h="370840">
                <a:tc>
                  <a:txBody>
                    <a:bodyPr/>
                    <a:lstStyle/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REGARDER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DEMANDER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JOUER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regard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demand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jou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regard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demand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jou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1342564" y="4941168"/>
          <a:ext cx="6627178" cy="165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7455"/>
                <a:gridCol w="1967230"/>
                <a:gridCol w="1908493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VOULOIR</a:t>
                      </a:r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POUVOIR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endParaRPr lang="fr-FR" sz="1800" dirty="0" smtClean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VENIR</a:t>
                      </a:r>
                      <a:endParaRPr lang="fr-FR" sz="1800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voul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pouv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b="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nous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ven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ons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voul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pouv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vous </a:t>
                      </a:r>
                      <a:r>
                        <a:rPr lang="fr-FR" sz="1800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ven</a:t>
                      </a:r>
                      <a:r>
                        <a:rPr lang="fr-FR" sz="1800" b="1" dirty="0" smtClean="0">
                          <a:solidFill>
                            <a:schemeClr val="tx1"/>
                          </a:solidFill>
                          <a:latin typeface="Comic Sans MS" panose="030F0702030302020204" pitchFamily="66" charset="0"/>
                        </a:rPr>
                        <a:t>ez</a:t>
                      </a:r>
                      <a:endParaRPr lang="fr-FR" sz="1800" b="1" dirty="0">
                        <a:solidFill>
                          <a:schemeClr val="tx1"/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197713"/>
            <a:ext cx="515259" cy="63340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5085184"/>
            <a:ext cx="515259" cy="633408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4114" y="3103441"/>
            <a:ext cx="490778" cy="500249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58" y="3103831"/>
            <a:ext cx="490778" cy="50024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542" y="3103831"/>
            <a:ext cx="490778" cy="500249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3152" y="4989297"/>
            <a:ext cx="490778" cy="50024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4396" y="4989687"/>
            <a:ext cx="490778" cy="500249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0580" y="4989687"/>
            <a:ext cx="490778" cy="500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025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çon vierg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leçon vierge</Template>
  <TotalTime>108</TotalTime>
  <Words>122</Words>
  <Application>Microsoft Office PowerPoint</Application>
  <PresentationFormat>Affichage à l'écran (4:3)</PresentationFormat>
  <Paragraphs>82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Comic Sans MS</vt:lpstr>
      <vt:lpstr>leçon vierge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brucker</dc:creator>
  <cp:lastModifiedBy>Compte Microsoft</cp:lastModifiedBy>
  <cp:revision>16</cp:revision>
  <cp:lastPrinted>2018-01-31T15:20:18Z</cp:lastPrinted>
  <dcterms:created xsi:type="dcterms:W3CDTF">2014-01-15T14:36:51Z</dcterms:created>
  <dcterms:modified xsi:type="dcterms:W3CDTF">2018-04-08T20:22:44Z</dcterms:modified>
</cp:coreProperties>
</file>